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Profit ratio %</c:v>
                </c:pt>
              </c:strCache>
            </c:strRef>
          </c:tx>
          <c:spPr>
            <a:solidFill>
              <a:srgbClr val="14B8A6"/>
            </a:solidFill>
            <a:ln>
              <a:noFill/>
            </a:ln>
            <a:effectLst/>
          </c:spPr>
          <c:xVal>
            <c:numRef>
              <c:f>Sheet1!$A$2:$A$13</c:f>
              <c:numCache>
                <c:formatCode>General</c:formatCode>
                <c:ptCount val="12"/>
                <c:pt idx="0">
                  <c:v>335768.25</c:v>
                </c:pt>
                <c:pt idx="1">
                  <c:v>331842.64</c:v>
                </c:pt>
                <c:pt idx="2">
                  <c:v>224644.55</c:v>
                </c:pt>
                <c:pt idx="3">
                  <c:v>208020.18</c:v>
                </c:pt>
                <c:pt idx="4">
                  <c:v>207354.88</c:v>
                </c:pt>
                <c:pt idx="5">
                  <c:v>189925.03</c:v>
                </c:pt>
                <c:pt idx="6">
                  <c:v>167380.32</c:v>
                </c:pt>
                <c:pt idx="7">
                  <c:v>150745.29</c:v>
                </c:pt>
                <c:pt idx="8">
                  <c:v>115361.2</c:v>
                </c:pt>
                <c:pt idx="9">
                  <c:v>108213.18</c:v>
                </c:pt>
                <c:pt idx="10">
                  <c:v>95598.13</c:v>
                </c:pt>
                <c:pt idx="11">
                  <c:v>79540.54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8.11</c:v>
                </c:pt>
                <c:pt idx="1">
                  <c:v>13.58</c:v>
                </c:pt>
                <c:pt idx="2">
                  <c:v>9.48</c:v>
                </c:pt>
                <c:pt idx="3">
                  <c:v>-8.53</c:v>
                </c:pt>
                <c:pt idx="4">
                  <c:v>15.16</c:v>
                </c:pt>
                <c:pt idx="5">
                  <c:v>1.82</c:v>
                </c:pt>
                <c:pt idx="6">
                  <c:v>25.05</c:v>
                </c:pt>
                <c:pt idx="7">
                  <c:v>37.21</c:v>
                </c:pt>
                <c:pt idx="8">
                  <c:v>-3.15</c:v>
                </c:pt>
                <c:pt idx="9">
                  <c:v>16.94</c:v>
                </c:pt>
                <c:pt idx="10">
                  <c:v>14.53</c:v>
                </c:pt>
                <c:pt idx="11">
                  <c:v>43.39</c:v>
                </c:pt>
              </c:numCache>
            </c:numRef>
          </c:yVal>
          <c:bubbleSize>
            <c:numRef>
              <c:f>Sheet1!$C$2:$C$13</c:f>
              <c:numCache>
                <c:formatCode>General</c:formatCode>
                <c:ptCount val="12"/>
                <c:pt idx="0">
                  <c:v>40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  <c:pt idx="4">
                  <c:v>40</c:v>
                </c:pt>
                <c:pt idx="5">
                  <c:v>40</c:v>
                </c:pt>
                <c:pt idx="6">
                  <c:v>40</c:v>
                </c:pt>
                <c:pt idx="7">
                  <c:v>35</c:v>
                </c:pt>
                <c:pt idx="8">
                  <c:v>40</c:v>
                </c:pt>
                <c:pt idx="9">
                  <c:v>40</c:v>
                </c:pt>
                <c:pt idx="10">
                  <c:v>40</c:v>
                </c:pt>
                <c:pt idx="11">
                  <c:v>40</c:v>
                </c:pt>
              </c:numCache>
            </c:numRef>
          </c:bubbleSize>
          <c:bubble3D val="0"/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000"/>
                  </a:solidFill>
                  <a:latin typeface="Arial"/>
                </a:defRPr>
              </a:pPr>
            </a:p>
          </c:txPr>
          <c:dLblPos val="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howLeaderLines val="0"/>
            </c:ext>
          </c:extLst>
        </c:dLbls>
        <c:axId val="2094734554"/>
        <c:axId val="2094734552"/>
      </c:bubbleChart>
      <c:val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45"/>
          <c:min val="-1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Profit ratio %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6366F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Central</c:v>
                  </c:pt>
                  <c:pt idx="1">
                    <c:v>East</c:v>
                  </c:pt>
                  <c:pt idx="2">
                    <c:v>South</c:v>
                  </c:pt>
                  <c:pt idx="3">
                    <c:v>West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503170.67</c:v>
                </c:pt>
                <c:pt idx="1">
                  <c:v>691828.17</c:v>
                </c:pt>
                <c:pt idx="2">
                  <c:v>391721.91</c:v>
                </c:pt>
                <c:pt idx="3">
                  <c:v>739813.61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Region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$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77240"/>
            <a:ext cx="8229600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</a:rPr>
              <a:t>Superstore Nationwide - 2023 to 2026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3063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75569"/>
                </a:solidFill>
              </a:rPr>
              <a:t>Super: Prescriptive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46177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Export created on September 30,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</a:rPr>
              <a:t>Applied filters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Region: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State: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Segment: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Category: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Year: All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</a:rPr>
              <a:t>Prescriptive scatter — sales × profit ratio (bubble size ∝ orders)</a:t>
            </a:r>
            <a:endParaRPr lang="en-US" sz="15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Regional sales — prescriptive view (editable bar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8920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Central: Tighten discounting on low-margin orders.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East: Scale high-performing categories in this region.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South: Scale high-performing categories in this region.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West: Scale high-performing categories in this region.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</a:rPr>
              <a:t>Playbook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813816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</a:rPr>
              <a:t>Improve Tables margin (High impact)</a:t>
            </a:r>
            <a:pPr lvl="1"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Current profit ratio is -8.53%. Reduce discount depth and prioritize profitable SKUs.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</a:rPr>
              <a:t>Protect Binders conversion (Medium impact)</a:t>
            </a:r>
            <a:pPr lvl="1"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1548 orders make this a volume driver. Keep lead times and stock levels stable.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</a:rPr>
              <a:t>Upsell around Chairs (Medium impact)</a:t>
            </a:r>
            <a:pPr lvl="1"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Chairs leads revenue. Bundle adjacent products to lift contribution margin.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Superstore Nationwide - 2023 to 2026 — Super: Prescriptive</dc:title>
  <dc:subject>PptxGenJS Presentation</dc:subject>
  <dc:creator>PptxGenJS</dc:creator>
  <cp:lastModifiedBy>PptxGenJS</cp:lastModifiedBy>
  <cp:revision>1</cp:revision>
  <dcterms:created xsi:type="dcterms:W3CDTF">2026-09-30T23:33:35Z</dcterms:created>
  <dcterms:modified xsi:type="dcterms:W3CDTF">2026-09-30T23:33:35Z</dcterms:modified>
</cp:coreProperties>
</file>