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3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Current year (CP)</c:v>
                </c:pt>
              </c:strCache>
            </c:strRef>
          </c:tx>
          <c:spPr>
            <a:solidFill>
              <a:srgbClr val="3B82F6"/>
            </a:solidFill>
            <a:ln w="31750" cap="flat">
              <a:solidFill>
                <a:srgbClr val="3B82F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3B82F6"/>
              </a:solidFill>
              <a:ln w="9525" cap="flat">
                <a:solidFill>
                  <a:srgbClr val="3B82F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44259.21</c:v>
                </c:pt>
                <c:pt idx="1">
                  <c:v>20301.13</c:v>
                </c:pt>
                <c:pt idx="2">
                  <c:v>60728.48</c:v>
                </c:pt>
                <c:pt idx="3">
                  <c:v>36779.04</c:v>
                </c:pt>
                <c:pt idx="4">
                  <c:v>45155.48</c:v>
                </c:pt>
                <c:pt idx="5">
                  <c:v>53056.08</c:v>
                </c:pt>
                <c:pt idx="6">
                  <c:v>45989.5</c:v>
                </c:pt>
                <c:pt idx="7">
                  <c:v>64129.76</c:v>
                </c:pt>
                <c:pt idx="8">
                  <c:v>88064.53</c:v>
                </c:pt>
                <c:pt idx="9">
                  <c:v>83474.78</c:v>
                </c:pt>
                <c:pt idx="10">
                  <c:v>118454.5</c:v>
                </c:pt>
                <c:pt idx="11">
                  <c:v>85175.03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Prior year (PP)</c:v>
                </c:pt>
              </c:strCache>
            </c:strRef>
          </c:tx>
          <c:spPr>
            <a:solidFill>
              <a:srgbClr val="94A3B8"/>
            </a:solidFill>
            <a:ln w="31750" cap="flat">
              <a:solidFill>
                <a:srgbClr val="94A3B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94A3B8"/>
              </a:solidFill>
              <a:ln w="9525" cap="flat">
                <a:solidFill>
                  <a:srgbClr val="94A3B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18830.33</c:v>
                </c:pt>
                <c:pt idx="1">
                  <c:v>22978.82</c:v>
                </c:pt>
                <c:pt idx="2">
                  <c:v>53031.07</c:v>
                </c:pt>
                <c:pt idx="3">
                  <c:v>38829.16</c:v>
                </c:pt>
                <c:pt idx="4">
                  <c:v>57042.84</c:v>
                </c:pt>
                <c:pt idx="5">
                  <c:v>40937.15</c:v>
                </c:pt>
                <c:pt idx="6">
                  <c:v>40300.5</c:v>
                </c:pt>
                <c:pt idx="7">
                  <c:v>31716.81</c:v>
                </c:pt>
                <c:pt idx="8">
                  <c:v>73521.66</c:v>
                </c:pt>
                <c:pt idx="9">
                  <c:v>59831</c:v>
                </c:pt>
                <c:pt idx="10">
                  <c:v>79411.97</c:v>
                </c:pt>
                <c:pt idx="11">
                  <c:v>97502.28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2700000"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Sales (USD)</a:t>
                </a:r>
              </a:p>
            </c:rich>
          </c:tx>
          <c:layout/>
          <c:overlay val="0"/>
        </c:title>
        <c:numFmt formatCode="$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Current year (CP)</c:v>
                </c:pt>
              </c:strCache>
            </c:strRef>
          </c:tx>
          <c:spPr>
            <a:solidFill>
              <a:srgbClr val="3B82F6"/>
            </a:solidFill>
            <a:ln w="31750" cap="flat">
              <a:solidFill>
                <a:srgbClr val="3B82F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3B82F6"/>
              </a:solidFill>
              <a:ln w="9525" cap="flat">
                <a:solidFill>
                  <a:srgbClr val="3B82F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16.34</c:v>
                </c:pt>
                <c:pt idx="1">
                  <c:v>7.95</c:v>
                </c:pt>
                <c:pt idx="2">
                  <c:v>24.72</c:v>
                </c:pt>
                <c:pt idx="3">
                  <c:v>2.6</c:v>
                </c:pt>
                <c:pt idx="4">
                  <c:v>13.95</c:v>
                </c:pt>
                <c:pt idx="5">
                  <c:v>15.54</c:v>
                </c:pt>
                <c:pt idx="6">
                  <c:v>15.24</c:v>
                </c:pt>
                <c:pt idx="7">
                  <c:v>14.8</c:v>
                </c:pt>
                <c:pt idx="8">
                  <c:v>12.55</c:v>
                </c:pt>
                <c:pt idx="9">
                  <c:v>12.78</c:v>
                </c:pt>
                <c:pt idx="10">
                  <c:v>8.18</c:v>
                </c:pt>
                <c:pt idx="11">
                  <c:v>10.16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Prior year (PP)</c:v>
                </c:pt>
              </c:strCache>
            </c:strRef>
          </c:tx>
          <c:spPr>
            <a:solidFill>
              <a:srgbClr val="94A3B8"/>
            </a:solidFill>
            <a:ln w="31750" cap="flat">
              <a:solidFill>
                <a:srgbClr val="94A3B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94A3B8"/>
              </a:solidFill>
              <a:ln w="9525" cap="flat">
                <a:solidFill>
                  <a:srgbClr val="94A3B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15.49</c:v>
                </c:pt>
                <c:pt idx="1">
                  <c:v>21.78</c:v>
                </c:pt>
                <c:pt idx="2">
                  <c:v>6.99</c:v>
                </c:pt>
                <c:pt idx="3">
                  <c:v>7.7</c:v>
                </c:pt>
                <c:pt idx="4">
                  <c:v>15.21</c:v>
                </c:pt>
                <c:pt idx="5">
                  <c:v>12.03</c:v>
                </c:pt>
                <c:pt idx="6">
                  <c:v>11.31</c:v>
                </c:pt>
                <c:pt idx="7">
                  <c:v>7.31</c:v>
                </c:pt>
                <c:pt idx="8">
                  <c:v>12.74</c:v>
                </c:pt>
                <c:pt idx="9">
                  <c:v>27.17</c:v>
                </c:pt>
                <c:pt idx="10">
                  <c:v>5.05</c:v>
                </c:pt>
                <c:pt idx="11">
                  <c:v>18.39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2700000"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Profit ratio %</a:t>
                </a:r>
              </a:p>
            </c:rich>
          </c:tx>
          <c:layout/>
          <c:overlay val="0"/>
        </c:title>
        <c:numFmt formatCode="0.0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Current year (CP)</c:v>
                </c:pt>
              </c:strCache>
            </c:strRef>
          </c:tx>
          <c:spPr>
            <a:solidFill>
              <a:srgbClr val="3B82F6"/>
            </a:solidFill>
            <a:ln w="31750" cap="flat">
              <a:solidFill>
                <a:srgbClr val="3B82F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3B82F6"/>
              </a:solidFill>
              <a:ln w="9525" cap="flat">
                <a:solidFill>
                  <a:srgbClr val="3B82F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4.08</c:v>
                </c:pt>
                <c:pt idx="1">
                  <c:v>4.37</c:v>
                </c:pt>
                <c:pt idx="2">
                  <c:v>3.6</c:v>
                </c:pt>
                <c:pt idx="3">
                  <c:v>3.82</c:v>
                </c:pt>
                <c:pt idx="4">
                  <c:v>3.75</c:v>
                </c:pt>
                <c:pt idx="5">
                  <c:v>4.05</c:v>
                </c:pt>
                <c:pt idx="6">
                  <c:v>4.15</c:v>
                </c:pt>
                <c:pt idx="7">
                  <c:v>4.01</c:v>
                </c:pt>
                <c:pt idx="8">
                  <c:v>3.67</c:v>
                </c:pt>
                <c:pt idx="9">
                  <c:v>3.98</c:v>
                </c:pt>
                <c:pt idx="10">
                  <c:v>3.81</c:v>
                </c:pt>
                <c:pt idx="11">
                  <c:v>4.06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Prior year (PP)</c:v>
                </c:pt>
              </c:strCache>
            </c:strRef>
          </c:tx>
          <c:spPr>
            <a:solidFill>
              <a:srgbClr val="94A3B8"/>
            </a:solidFill>
            <a:ln w="31750" cap="flat">
              <a:solidFill>
                <a:srgbClr val="94A3B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94A3B8"/>
              </a:solidFill>
              <a:ln w="9525" cap="flat">
                <a:solidFill>
                  <a:srgbClr val="94A3B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4.05</c:v>
                </c:pt>
                <c:pt idx="1">
                  <c:v>3.47</c:v>
                </c:pt>
                <c:pt idx="2">
                  <c:v>3.52</c:v>
                </c:pt>
                <c:pt idx="3">
                  <c:v>4.46</c:v>
                </c:pt>
                <c:pt idx="4">
                  <c:v>3.9</c:v>
                </c:pt>
                <c:pt idx="5">
                  <c:v>3.46</c:v>
                </c:pt>
                <c:pt idx="6">
                  <c:v>3.82</c:v>
                </c:pt>
                <c:pt idx="7">
                  <c:v>4.29</c:v>
                </c:pt>
                <c:pt idx="8">
                  <c:v>4.01</c:v>
                </c:pt>
                <c:pt idx="9">
                  <c:v>4.17</c:v>
                </c:pt>
                <c:pt idx="10">
                  <c:v>3.94</c:v>
                </c:pt>
                <c:pt idx="11">
                  <c:v>4.06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2700000"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Days</a:t>
                </a:r>
              </a:p>
            </c:rich>
          </c:tx>
          <c:layout/>
          <c:overlay val="0"/>
        </c:title>
        <c:numFmt formatCode="0.0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8B5CF6"/>
            </a:solidFill>
            <a:effectLst/>
          </c:spPr>
          <c:invertIfNegative val="0"/>
          <c:dLbls>
            <c:numFmt formatCode="$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West</c:v>
                  </c:pt>
                  <c:pt idx="1">
                    <c:v>East</c:v>
                  </c:pt>
                  <c:pt idx="2">
                    <c:v>Central</c:v>
                  </c:pt>
                  <c:pt idx="3">
                    <c:v>South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739813.61</c:v>
                </c:pt>
                <c:pt idx="1">
                  <c:v>691828.17</c:v>
                </c:pt>
                <c:pt idx="2">
                  <c:v>503170.67</c:v>
                </c:pt>
                <c:pt idx="3">
                  <c:v>391721.91</c:v>
                </c:pt>
              </c:numCache>
            </c:numRef>
          </c:val>
        </c:ser>
        <c:dLbls>
          <c:numFmt formatCode="$#,##0" sourceLinked="0"/>
          <c:txPr>
            <a:bodyPr/>
            <a:lstStyle/>
            <a:p>
              <a:pPr>
                <a:defRPr b="0" i="0" strike="noStrike" sz="9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Region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Sales (USD)</a:t>
                </a:r>
              </a:p>
            </c:rich>
          </c:tx>
          <c:layout/>
          <c:overlay val="0"/>
        </c:title>
        <c:numFmt formatCode="$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777240"/>
            <a:ext cx="8229600" cy="2148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F172A"/>
                </a:solidFill>
              </a:rPr>
              <a:t>Superstore Nationwide - 2023 to 2026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3063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75569"/>
                </a:solidFill>
              </a:rPr>
              <a:t>Super: Descriptive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461772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Export created on September 30,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</a:rPr>
              <a:t>Applied filters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804672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Region: All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State: All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Segment: All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Category: All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Year: All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</a:rPr>
              <a:t>Key metrics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8046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Sales: $2,326,534 (+1744900.76 vs region avg)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Profit ratio: 12.56% (+0.43 pts vs region avg)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Days to ship: 3.96 days (+0.00 vs region avg)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</a:rPr>
              <a:t>Sales trend — CP vs PP by month (editable line chart)</a:t>
            </a:r>
            <a:endParaRPr lang="en-US" sz="1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868680"/>
          <a:ext cx="8229600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</a:rPr>
              <a:t>Profit ratio trend — CP vs PP by month (editable line chart)</a:t>
            </a:r>
            <a:endParaRPr lang="en-US" sz="1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868680"/>
          <a:ext cx="8229600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</a:rPr>
              <a:t>Days to ship trend — CP vs PP by month (editable line chart)</a:t>
            </a:r>
            <a:endParaRPr lang="en-US" sz="1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868680"/>
          <a:ext cx="8229600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</a:rPr>
              <a:t>Bullet targets (same as dashboard)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8046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Sales vs target $900k — actual $2,326,534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Profit ratio vs target 12% — actual 12.56%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Days to ship vs target 4.1d — actual 3.96 days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</a:rPr>
              <a:t>Region comparison — sales (editable bar chart)</a:t>
            </a:r>
            <a:endParaRPr lang="en-US" sz="1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868680"/>
          <a:ext cx="8229600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489204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West: 14.98% profit ratio · 3.94 days to ship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East: 13.71% profit ratio · 3.91 days to ship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Central: 7.92% profit ratio · 4.05 days to ship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South: 11.93% profit ratio · 3.96 days to ship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Superstore Nationwide - 2023 to 2026 — Super: Descriptive</dc:title>
  <dc:subject>PptxGenJS Presentation</dc:subject>
  <dc:creator>PptxGenJS</dc:creator>
  <cp:lastModifiedBy>PptxGenJS</cp:lastModifiedBy>
  <cp:revision>1</cp:revision>
  <dcterms:created xsi:type="dcterms:W3CDTF">2026-09-30T23:33:35Z</dcterms:created>
  <dcterms:modified xsi:type="dcterms:W3CDTF">2026-09-30T23:33:35Z</dcterms:modified>
</cp:coreProperties>
</file>