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2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charts/_rels/chart1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ubbl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Profit ratio %</c:v>
                </c:pt>
              </c:strCache>
            </c:strRef>
          </c:tx>
          <c:spPr>
            <a:solidFill>
              <a:srgbClr val="14B8A6"/>
            </a:solidFill>
            <a:ln>
              <a:noFill/>
            </a:ln>
            <a:effectLst/>
          </c:spPr>
          <c:xVal>
            <c:numRef>
              <c:f>Sheet1!$A$2:$A$13</c:f>
              <c:numCache>
                <c:formatCode>General</c:formatCode>
                <c:ptCount val="12"/>
                <c:pt idx="0">
                  <c:v>335768.25</c:v>
                </c:pt>
                <c:pt idx="1">
                  <c:v>331842.64</c:v>
                </c:pt>
                <c:pt idx="2">
                  <c:v>224644.55</c:v>
                </c:pt>
                <c:pt idx="3">
                  <c:v>208020.18</c:v>
                </c:pt>
                <c:pt idx="4">
                  <c:v>207354.88</c:v>
                </c:pt>
                <c:pt idx="5">
                  <c:v>189925.03</c:v>
                </c:pt>
                <c:pt idx="6">
                  <c:v>167380.32</c:v>
                </c:pt>
                <c:pt idx="7">
                  <c:v>150745.29</c:v>
                </c:pt>
                <c:pt idx="8">
                  <c:v>115361.2</c:v>
                </c:pt>
                <c:pt idx="9">
                  <c:v>108213.18</c:v>
                </c:pt>
                <c:pt idx="10">
                  <c:v>95598.13</c:v>
                </c:pt>
                <c:pt idx="11">
                  <c:v>79540.54</c:v>
                </c:pt>
              </c:numCache>
            </c:numRef>
          </c:xVal>
          <c:yVal>
            <c:numRef>
              <c:f>Sheet1!$B$2:$B$13</c:f>
              <c:numCache>
                <c:formatCode>General</c:formatCode>
                <c:ptCount val="12"/>
                <c:pt idx="0">
                  <c:v>8.11</c:v>
                </c:pt>
                <c:pt idx="1">
                  <c:v>13.58</c:v>
                </c:pt>
                <c:pt idx="2">
                  <c:v>9.48</c:v>
                </c:pt>
                <c:pt idx="3">
                  <c:v>-8.53</c:v>
                </c:pt>
                <c:pt idx="4">
                  <c:v>15.16</c:v>
                </c:pt>
                <c:pt idx="5">
                  <c:v>1.82</c:v>
                </c:pt>
                <c:pt idx="6">
                  <c:v>25.05</c:v>
                </c:pt>
                <c:pt idx="7">
                  <c:v>37.21</c:v>
                </c:pt>
                <c:pt idx="8">
                  <c:v>-3.15</c:v>
                </c:pt>
                <c:pt idx="9">
                  <c:v>16.94</c:v>
                </c:pt>
                <c:pt idx="10">
                  <c:v>14.53</c:v>
                </c:pt>
                <c:pt idx="11">
                  <c:v>43.39</c:v>
                </c:pt>
              </c:numCache>
            </c:numRef>
          </c:yVal>
          <c:bubbleSize>
            <c:numRef>
              <c:f>Sheet1!$C$2:$C$13</c:f>
              <c:numCache>
                <c:formatCode>General</c:formatCode>
                <c:ptCount val="12"/>
                <c:pt idx="0">
                  <c:v>40</c:v>
                </c:pt>
                <c:pt idx="1">
                  <c:v>40</c:v>
                </c:pt>
                <c:pt idx="2">
                  <c:v>40</c:v>
                </c:pt>
                <c:pt idx="3">
                  <c:v>40</c:v>
                </c:pt>
                <c:pt idx="4">
                  <c:v>40</c:v>
                </c:pt>
                <c:pt idx="5">
                  <c:v>40</c:v>
                </c:pt>
                <c:pt idx="6">
                  <c:v>40</c:v>
                </c:pt>
                <c:pt idx="7">
                  <c:v>35</c:v>
                </c:pt>
                <c:pt idx="8">
                  <c:v>40</c:v>
                </c:pt>
                <c:pt idx="9">
                  <c:v>40</c:v>
                </c:pt>
                <c:pt idx="10">
                  <c:v>40</c:v>
                </c:pt>
                <c:pt idx="11">
                  <c:v>40</c:v>
                </c:pt>
              </c:numCache>
            </c:numRef>
          </c:bubbleSize>
          <c:bubble3D val="0"/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000000"/>
                  </a:solidFill>
                  <a:latin typeface="Arial"/>
                </a:defRPr>
              </a:pPr>
            </a:p>
          </c:txPr>
          <c:dLblPos val="r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howLeaderLines val="0"/>
            </c:ext>
          </c:extLst>
        </c:dLbls>
        <c:axId val="2094734554"/>
        <c:axId val="2094734552"/>
      </c:bubbleChart>
      <c:valAx>
        <c:axId val="209473455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Sales (USD)</a:t>
                </a:r>
              </a:p>
            </c:rich>
          </c:tx>
          <c:layout/>
          <c:overlay val="0"/>
        </c:title>
        <c:numFmt formatCode="0.0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valAx>
      <c:valAx>
        <c:axId val="2094734552"/>
        <c:scaling>
          <c:orientation val="minMax"/>
          <c:max val="45"/>
          <c:min val="-1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Profit ratio %</a:t>
                </a:r>
              </a:p>
            </c:rich>
          </c:tx>
          <c:layout/>
          <c:overlay val="0"/>
        </c:title>
        <c:numFmt formatCode="0.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6366F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Central</c:v>
                  </c:pt>
                  <c:pt idx="1">
                    <c:v>East</c:v>
                  </c:pt>
                  <c:pt idx="2">
                    <c:v>South</c:v>
                  </c:pt>
                  <c:pt idx="3">
                    <c:v>West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503170.67</c:v>
                </c:pt>
                <c:pt idx="1">
                  <c:v>691828.17</c:v>
                </c:pt>
                <c:pt idx="2">
                  <c:v>391721.91</c:v>
                </c:pt>
                <c:pt idx="3">
                  <c:v>739813.61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b="0" i="0" u="none" strike="noStrike">
                    <a:solidFill>
                      <a:srgbClr val="000000"/>
                    </a:solidFill>
                    <a:latin typeface="Arial"/>
                  </a:rPr>
                  <a:t>Region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b="0" i="0" u="none" strike="noStrike">
                    <a:solidFill>
                      <a:srgbClr val="000000"/>
                    </a:solidFill>
                    <a:latin typeface="Arial"/>
                  </a:rPr>
                  <a:t>Sales (USD)</a:t>
                </a:r>
              </a:p>
            </c:rich>
          </c:tx>
          <c:layout/>
          <c:overlay val="0"/>
        </c:title>
        <c:numFmt formatCode="$#,##0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77240"/>
            <a:ext cx="8229600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400" b="1" dirty="0">
                <a:solidFill>
                  <a:srgbClr val="0F172A"/>
                </a:solidFill>
              </a:rPr>
              <a:t>Superstore Nationwide - 2023 to 2026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30632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475569"/>
                </a:solidFill>
              </a:rPr>
              <a:t>Super: Prescriptive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461772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Export created on July 1, 2026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F172A"/>
                </a:solidFill>
              </a:rPr>
              <a:t>Applied filters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Region: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State: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Segment: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Category: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Year: All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72A"/>
                </a:solidFill>
              </a:rPr>
              <a:t>Prescriptive scatter — sales × profit ratio (bubble size ∝ orders)</a:t>
            </a:r>
            <a:endParaRPr lang="en-US" sz="15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</a:rPr>
              <a:t>Regional sales — prescriptive view (editable bar chart)</a:t>
            </a:r>
            <a:endParaRPr lang="en-US" sz="1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89204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Central: Tighten discounting on low-margin orders.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East: Scale high-performing categories in this region.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South: Scale high-performing categories in this region.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West: Scale high-performing categories in this region.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</a:rPr>
              <a:t>Playbook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02920" y="822960"/>
            <a:ext cx="813816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</a:rPr>
              <a:t>Improve Tables margin (High impact)</a:t>
            </a:r>
            <a:pPr lvl="1" indent="0" marL="0">
              <a:buNone/>
            </a:pPr>
            <a:r>
              <a:rPr lang="en-US" sz="1100" dirty="0">
                <a:solidFill>
                  <a:srgbClr val="000000"/>
                </a:solidFill>
              </a:rPr>
              <a:t>Current profit ratio is -8.53%. Reduce discount depth and prioritize profitable SKUs.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</a:rPr>
              <a:t>Protect Binders conversion (Medium impact)</a:t>
            </a:r>
            <a:pPr lvl="1" indent="0" marL="0">
              <a:buNone/>
            </a:pPr>
            <a:r>
              <a:rPr lang="en-US" sz="1100" dirty="0">
                <a:solidFill>
                  <a:srgbClr val="000000"/>
                </a:solidFill>
              </a:rPr>
              <a:t>1548 orders make this a volume driver. Keep lead times and stock levels stable.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</a:rPr>
              <a:t>Upsell around Chairs (Medium impact)</a:t>
            </a:r>
            <a:pPr lvl="1" indent="0" marL="0">
              <a:buNone/>
            </a:pPr>
            <a:r>
              <a:rPr lang="en-US" sz="1100" dirty="0">
                <a:solidFill>
                  <a:srgbClr val="000000"/>
                </a:solidFill>
              </a:rPr>
              <a:t>Chairs leads revenue. Bundle adjacent products to lift contribution margin.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Superstore Nationwide - 2023 to 2026 — Super: Prescriptive</dc:title>
  <dc:subject>PptxGenJS Presentation</dc:subject>
  <dc:creator>PptxGenJS</dc:creator>
  <cp:lastModifiedBy>PptxGenJS</cp:lastModifiedBy>
  <cp:revision>1</cp:revision>
  <dcterms:created xsi:type="dcterms:W3CDTF">2026-07-01T21:06:18Z</dcterms:created>
  <dcterms:modified xsi:type="dcterms:W3CDTF">2026-07-01T21:06:18Z</dcterms:modified>
</cp:coreProperties>
</file>