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3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5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6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44259.21</c:v>
                </c:pt>
                <c:pt idx="1">
                  <c:v>20301.13</c:v>
                </c:pt>
                <c:pt idx="2">
                  <c:v>60728.48</c:v>
                </c:pt>
                <c:pt idx="3">
                  <c:v>36779.04</c:v>
                </c:pt>
                <c:pt idx="4">
                  <c:v>45155.48</c:v>
                </c:pt>
                <c:pt idx="5">
                  <c:v>53056.08</c:v>
                </c:pt>
                <c:pt idx="6">
                  <c:v>45989.5</c:v>
                </c:pt>
                <c:pt idx="7">
                  <c:v>64129.76</c:v>
                </c:pt>
                <c:pt idx="8">
                  <c:v>88064.53</c:v>
                </c:pt>
                <c:pt idx="9">
                  <c:v>83474.78</c:v>
                </c:pt>
                <c:pt idx="10">
                  <c:v>118454.5</c:v>
                </c:pt>
                <c:pt idx="11">
                  <c:v>85175.03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18830.33</c:v>
                </c:pt>
                <c:pt idx="1">
                  <c:v>22978.82</c:v>
                </c:pt>
                <c:pt idx="2">
                  <c:v>53031.07</c:v>
                </c:pt>
                <c:pt idx="3">
                  <c:v>38829.16</c:v>
                </c:pt>
                <c:pt idx="4">
                  <c:v>57042.84</c:v>
                </c:pt>
                <c:pt idx="5">
                  <c:v>40937.15</c:v>
                </c:pt>
                <c:pt idx="6">
                  <c:v>40300.5</c:v>
                </c:pt>
                <c:pt idx="7">
                  <c:v>31716.81</c:v>
                </c:pt>
                <c:pt idx="8">
                  <c:v>73521.66</c:v>
                </c:pt>
                <c:pt idx="9">
                  <c:v>59831</c:v>
                </c:pt>
                <c:pt idx="10">
                  <c:v>79411.97</c:v>
                </c:pt>
                <c:pt idx="11">
                  <c:v>97502.28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16.34</c:v>
                </c:pt>
                <c:pt idx="1">
                  <c:v>7.95</c:v>
                </c:pt>
                <c:pt idx="2">
                  <c:v>24.72</c:v>
                </c:pt>
                <c:pt idx="3">
                  <c:v>2.6</c:v>
                </c:pt>
                <c:pt idx="4">
                  <c:v>13.95</c:v>
                </c:pt>
                <c:pt idx="5">
                  <c:v>15.54</c:v>
                </c:pt>
                <c:pt idx="6">
                  <c:v>15.24</c:v>
                </c:pt>
                <c:pt idx="7">
                  <c:v>14.8</c:v>
                </c:pt>
                <c:pt idx="8">
                  <c:v>12.55</c:v>
                </c:pt>
                <c:pt idx="9">
                  <c:v>12.78</c:v>
                </c:pt>
                <c:pt idx="10">
                  <c:v>8.18</c:v>
                </c:pt>
                <c:pt idx="11">
                  <c:v>10.16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15.49</c:v>
                </c:pt>
                <c:pt idx="1">
                  <c:v>21.78</c:v>
                </c:pt>
                <c:pt idx="2">
                  <c:v>6.99</c:v>
                </c:pt>
                <c:pt idx="3">
                  <c:v>7.7</c:v>
                </c:pt>
                <c:pt idx="4">
                  <c:v>15.21</c:v>
                </c:pt>
                <c:pt idx="5">
                  <c:v>12.03</c:v>
                </c:pt>
                <c:pt idx="6">
                  <c:v>11.31</c:v>
                </c:pt>
                <c:pt idx="7">
                  <c:v>7.31</c:v>
                </c:pt>
                <c:pt idx="8">
                  <c:v>12.74</c:v>
                </c:pt>
                <c:pt idx="9">
                  <c:v>27.17</c:v>
                </c:pt>
                <c:pt idx="10">
                  <c:v>5.05</c:v>
                </c:pt>
                <c:pt idx="11">
                  <c:v>18.39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Profit ratio %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4.08</c:v>
                </c:pt>
                <c:pt idx="1">
                  <c:v>4.37</c:v>
                </c:pt>
                <c:pt idx="2">
                  <c:v>3.6</c:v>
                </c:pt>
                <c:pt idx="3">
                  <c:v>3.82</c:v>
                </c:pt>
                <c:pt idx="4">
                  <c:v>3.75</c:v>
                </c:pt>
                <c:pt idx="5">
                  <c:v>4.05</c:v>
                </c:pt>
                <c:pt idx="6">
                  <c:v>4.15</c:v>
                </c:pt>
                <c:pt idx="7">
                  <c:v>4.01</c:v>
                </c:pt>
                <c:pt idx="8">
                  <c:v>3.67</c:v>
                </c:pt>
                <c:pt idx="9">
                  <c:v>3.98</c:v>
                </c:pt>
                <c:pt idx="10">
                  <c:v>3.81</c:v>
                </c:pt>
                <c:pt idx="11">
                  <c:v>4.06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4.05</c:v>
                </c:pt>
                <c:pt idx="1">
                  <c:v>3.47</c:v>
                </c:pt>
                <c:pt idx="2">
                  <c:v>3.52</c:v>
                </c:pt>
                <c:pt idx="3">
                  <c:v>4.46</c:v>
                </c:pt>
                <c:pt idx="4">
                  <c:v>3.9</c:v>
                </c:pt>
                <c:pt idx="5">
                  <c:v>3.46</c:v>
                </c:pt>
                <c:pt idx="6">
                  <c:v>3.82</c:v>
                </c:pt>
                <c:pt idx="7">
                  <c:v>4.29</c:v>
                </c:pt>
                <c:pt idx="8">
                  <c:v>4.01</c:v>
                </c:pt>
                <c:pt idx="9">
                  <c:v>4.17</c:v>
                </c:pt>
                <c:pt idx="10">
                  <c:v>3.94</c:v>
                </c:pt>
                <c:pt idx="11">
                  <c:v>4.06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Days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8B5CF6"/>
            </a:solidFill>
            <a:effectLst/>
          </c:spPr>
          <c:invertIfNegative val="0"/>
          <c:dLbls>
            <c:numFmt formatCode="$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West</c:v>
                  </c:pt>
                  <c:pt idx="1">
                    <c:v>East</c:v>
                  </c:pt>
                  <c:pt idx="2">
                    <c:v>Central</c:v>
                  </c:pt>
                  <c:pt idx="3">
                    <c:v>South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739813.61</c:v>
                </c:pt>
                <c:pt idx="1">
                  <c:v>691828.17</c:v>
                </c:pt>
                <c:pt idx="2">
                  <c:v>503170.67</c:v>
                </c:pt>
                <c:pt idx="3">
                  <c:v>391721.91</c:v>
                </c:pt>
              </c:numCache>
            </c:numRef>
          </c:val>
        </c:ser>
        <c:dLbls>
          <c:numFmt formatCode="$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Region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ubbl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Profit ratio %</c:v>
                </c:pt>
              </c:strCache>
            </c:strRef>
          </c:tx>
          <c:spPr>
            <a:solidFill>
              <a:srgbClr val="14B8A6"/>
            </a:solidFill>
            <a:ln>
              <a:noFill/>
            </a:ln>
            <a:effectLst/>
          </c:spPr>
          <c:xVal>
            <c:numRef>
              <c:f>Sheet1!$A$2:$A$13</c:f>
              <c:numCache>
                <c:formatCode>General</c:formatCode>
                <c:ptCount val="12"/>
                <c:pt idx="0">
                  <c:v>335768.25</c:v>
                </c:pt>
                <c:pt idx="1">
                  <c:v>331842.64</c:v>
                </c:pt>
                <c:pt idx="2">
                  <c:v>224644.55</c:v>
                </c:pt>
                <c:pt idx="3">
                  <c:v>208020.18</c:v>
                </c:pt>
                <c:pt idx="4">
                  <c:v>207354.88</c:v>
                </c:pt>
                <c:pt idx="5">
                  <c:v>189925.03</c:v>
                </c:pt>
                <c:pt idx="6">
                  <c:v>167380.32</c:v>
                </c:pt>
                <c:pt idx="7">
                  <c:v>150745.29</c:v>
                </c:pt>
                <c:pt idx="8">
                  <c:v>115361.2</c:v>
                </c:pt>
                <c:pt idx="9">
                  <c:v>108213.18</c:v>
                </c:pt>
                <c:pt idx="10">
                  <c:v>95598.13</c:v>
                </c:pt>
                <c:pt idx="11">
                  <c:v>79540.54</c:v>
                </c:pt>
              </c:numCache>
            </c:numRef>
          </c:xVal>
          <c:yVal>
            <c:numRef>
              <c:f>Sheet1!$B$2:$B$13</c:f>
              <c:numCache>
                <c:formatCode>General</c:formatCode>
                <c:ptCount val="12"/>
                <c:pt idx="0">
                  <c:v>8.11</c:v>
                </c:pt>
                <c:pt idx="1">
                  <c:v>13.58</c:v>
                </c:pt>
                <c:pt idx="2">
                  <c:v>9.48</c:v>
                </c:pt>
                <c:pt idx="3">
                  <c:v>-8.53</c:v>
                </c:pt>
                <c:pt idx="4">
                  <c:v>15.16</c:v>
                </c:pt>
                <c:pt idx="5">
                  <c:v>1.82</c:v>
                </c:pt>
                <c:pt idx="6">
                  <c:v>25.05</c:v>
                </c:pt>
                <c:pt idx="7">
                  <c:v>37.21</c:v>
                </c:pt>
                <c:pt idx="8">
                  <c:v>-3.15</c:v>
                </c:pt>
                <c:pt idx="9">
                  <c:v>16.94</c:v>
                </c:pt>
                <c:pt idx="10">
                  <c:v>14.53</c:v>
                </c:pt>
                <c:pt idx="11">
                  <c:v>43.39</c:v>
                </c:pt>
              </c:numCache>
            </c:numRef>
          </c:yVal>
          <c:bubbleSize>
            <c:numRef>
              <c:f>Sheet1!$C$2:$C$13</c:f>
              <c:numCache>
                <c:formatCode>General</c:formatCode>
                <c:ptCount val="12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40</c:v>
                </c:pt>
                <c:pt idx="6">
                  <c:v>40</c:v>
                </c:pt>
                <c:pt idx="7">
                  <c:v>35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40</c:v>
                </c:pt>
              </c:numCache>
            </c:numRef>
          </c:bubbleSize>
          <c:bubble3D val="0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0000"/>
                  </a:solidFill>
                  <a:latin typeface="Arial"/>
                </a:defRPr>
              </a:pPr>
            </a:p>
          </c:txPr>
          <c:dLblPos val="r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howLeaderLines val="0"/>
            </c:ext>
          </c:extLst>
        </c:dLbls>
        <c:axId val="2094734554"/>
        <c:axId val="2094734552"/>
      </c:bubbleChart>
      <c:val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valAx>
      <c:valAx>
        <c:axId val="2094734552"/>
        <c:scaling>
          <c:orientation val="minMax"/>
          <c:max val="45"/>
          <c:min val="-1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Profit ratio %</a:t>
                </a:r>
              </a:p>
            </c:rich>
          </c:tx>
          <c:layout/>
          <c:overlay val="0"/>
        </c:title>
        <c:numFmt formatCode="0.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6366F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Central</c:v>
                  </c:pt>
                  <c:pt idx="1">
                    <c:v>East</c:v>
                  </c:pt>
                  <c:pt idx="2">
                    <c:v>South</c:v>
                  </c:pt>
                  <c:pt idx="3">
                    <c:v>West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503170.67</c:v>
                </c:pt>
                <c:pt idx="1">
                  <c:v>691828.17</c:v>
                </c:pt>
                <c:pt idx="2">
                  <c:v>391721.91</c:v>
                </c:pt>
                <c:pt idx="3">
                  <c:v>739813.61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Region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77240"/>
            <a:ext cx="82296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0F172A"/>
                </a:solidFill>
              </a:rPr>
              <a:t>Superstore Nationwide - 2023 to 2026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0632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75569"/>
                </a:solidFill>
              </a:rPr>
              <a:t>Super: Annotations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Export created on July 1,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</a:rPr>
              <a:t>Prescriptive scatter — sales × profit ratio (bubble size ∝ orders)</a:t>
            </a:r>
            <a:endParaRPr lang="en-US" sz="15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Regional sales — prescriptive view (editable bar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892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Central: Tighten discounting on low-margin orders.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East: Scale high-performing categories in this region.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South: Scale high-performing categories in this region.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West: Scale high-performing categories in this region.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Action callouts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02920" y="822960"/>
            <a:ext cx="813816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Improve Tables margin (High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Current profit ratio is -8.53%. Reduce discount depth and prioritize profitable SKUs.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Protect Binders conversion (Medium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1548 orders make this a volume driver. Keep lead times and stock levels stable.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Upsell around Chairs (Medium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Chairs leads revenue. Bundle adjacent products to lift contribution margin.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Applied filters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Region: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State: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Segment: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Category: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Year: All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Annotation storyline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4206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</a:rPr>
              <a:t>1. Insight 1: Margin Pressure (High)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Profit ratio is 12.56%. Prioritize low-margin sub-categories identified in prescriptive view.</a:t>
            </a:r>
            <a:pPr indent="0" marL="0">
              <a:buNone/>
            </a:pPr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</a:rPr>
              <a:t>2. Insight 2: Shipping Friction (Medium)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Average ship time is 3.96 days. Focus process improvements where cycle times exceed regional peers.</a:t>
            </a:r>
            <a:pPr indent="0" marL="0">
              <a:buNone/>
            </a:pPr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</a:rPr>
              <a:t>3. Insight 3: Revenue Concentration (Medium)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Sales currently total $2,326,534.35. Use regional action plans to preserve growth in top areas.</a:t>
            </a:r>
            <a:pPr indent="0" marL="0">
              <a:buNone/>
            </a:pP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Key metrics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Sales: $2,326,534 (+1744900.76 vs region avg)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Profit ratio: 12.56% (+0.43 pts vs region avg)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Days to ship: 3.96 days (+0.00 vs region avg)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Sales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Profit ratio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Days to ship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Bullet targets (same as dashboard)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Sales vs target $900k — actual $2,326,534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Profit ratio vs target 12% — actual 12.56%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Days to ship vs target 4.1d — actual 3.96 days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Region comparison — sales (editable bar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892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West: 14.98% profit ratio · 3.94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East: 13.71% profit ratio · 3.91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Central: 7.92% profit ratio · 4.05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South: 11.93% profit ratio · 3.96 days to ship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Superstore Nationwide - 2023 to 2026 — Super: Annotations</dc:title>
  <dc:subject>PptxGenJS Presentation</dc:subject>
  <dc:creator>PptxGenJS</dc:creator>
  <cp:lastModifiedBy>PptxGenJS</cp:lastModifiedBy>
  <cp:revision>1</cp:revision>
  <dcterms:created xsi:type="dcterms:W3CDTF">2026-07-01T21:01:22Z</dcterms:created>
  <dcterms:modified xsi:type="dcterms:W3CDTF">2026-07-01T21:01:22Z</dcterms:modified>
</cp:coreProperties>
</file>