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charts/chart1.xml" ContentType="application/vnd.openxmlformats-officedocument.drawingml.chart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charts/chart2.xml" ContentType="application/vnd.openxmlformats-officedocument.drawingml.chart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charts/chart3.xml" ContentType="application/vnd.openxmlformats-officedocument.drawingml.chart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charts/chart4.xml" ContentType="application/vnd.openxmlformats-officedocument.drawingml.chart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charts/chart5.xml" ContentType="application/vnd.openxmlformats-officedocument.drawingml.chart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charts/chart6.xml" ContentType="application/vnd.openxmlformats-officedocument.drawingml.chart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lineChart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Current year (CP)</c:v>
                </c:pt>
              </c:strCache>
            </c:strRef>
          </c:tx>
          <c:spPr>
            <a:solidFill>
              <a:srgbClr val="3B82F6"/>
            </a:solidFill>
            <a:ln w="31750" cap="flat">
              <a:solidFill>
                <a:srgbClr val="3B82F6"/>
              </a:solidFill>
              <a:prstDash val="solid"/>
              <a:round/>
            </a:ln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marker>
            <c:symbol val="circle"/>
            <c:size val="6"/>
            <c:spPr>
              <a:solidFill>
                <a:srgbClr val="3B82F6"/>
              </a:solidFill>
              <a:ln w="9525" cap="flat">
                <a:solidFill>
                  <a:srgbClr val="3B82F6"/>
                </a:solidFill>
                <a:prstDash val="solid"/>
                <a:round/>
              </a:ln>
              <a:effectLst/>
            </c:spPr>
          </c:marker>
          <c:cat>
            <c:multiLvlStrRef>
              <c:f>Sheet1!$A$2:$A$13</c:f>
              <c:multiLvlStrCache>
                <c:ptCount val="12"/>
                <c:lvl>
                  <c:pt idx="0">
                    <c:v>Jan</c:v>
                  </c:pt>
                  <c:pt idx="1">
                    <c:v>Feb</c:v>
                  </c:pt>
                  <c:pt idx="2">
                    <c:v>Mar</c:v>
                  </c:pt>
                  <c:pt idx="3">
                    <c:v>Apr</c:v>
                  </c:pt>
                  <c:pt idx="4">
                    <c:v>May</c:v>
                  </c:pt>
                  <c:pt idx="5">
                    <c:v>Jun</c:v>
                  </c:pt>
                  <c:pt idx="6">
                    <c:v>Jul</c:v>
                  </c:pt>
                  <c:pt idx="7">
                    <c:v>Aug</c:v>
                  </c:pt>
                  <c:pt idx="8">
                    <c:v>Sep</c:v>
                  </c:pt>
                  <c:pt idx="9">
                    <c:v>Oct</c:v>
                  </c:pt>
                  <c:pt idx="10">
                    <c:v>Nov</c:v>
                  </c:pt>
                  <c:pt idx="11">
                    <c:v>Dec</c:v>
                  </c:pt>
                </c:lvl>
              </c:multiLvlStrCache>
            </c:multiLvlStr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44259.21</c:v>
                </c:pt>
                <c:pt idx="1">
                  <c:v>20301.13</c:v>
                </c:pt>
                <c:pt idx="2">
                  <c:v>60728.48</c:v>
                </c:pt>
                <c:pt idx="3">
                  <c:v>36779.04</c:v>
                </c:pt>
                <c:pt idx="4">
                  <c:v>45155.48</c:v>
                </c:pt>
                <c:pt idx="5">
                  <c:v>53056.08</c:v>
                </c:pt>
                <c:pt idx="6">
                  <c:v>45989.5</c:v>
                </c:pt>
                <c:pt idx="7">
                  <c:v>64129.76</c:v>
                </c:pt>
                <c:pt idx="8">
                  <c:v>88064.53</c:v>
                </c:pt>
                <c:pt idx="9">
                  <c:v>83474.78</c:v>
                </c:pt>
                <c:pt idx="10">
                  <c:v>118454.5</c:v>
                </c:pt>
                <c:pt idx="11">
                  <c:v>85175.03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Prior year (PP)</c:v>
                </c:pt>
              </c:strCache>
            </c:strRef>
          </c:tx>
          <c:spPr>
            <a:solidFill>
              <a:srgbClr val="94A3B8"/>
            </a:solidFill>
            <a:ln w="31750" cap="flat">
              <a:solidFill>
                <a:srgbClr val="94A3B8"/>
              </a:solidFill>
              <a:prstDash val="solid"/>
              <a:round/>
            </a:ln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marker>
            <c:symbol val="circle"/>
            <c:size val="6"/>
            <c:spPr>
              <a:solidFill>
                <a:srgbClr val="94A3B8"/>
              </a:solidFill>
              <a:ln w="9525" cap="flat">
                <a:solidFill>
                  <a:srgbClr val="94A3B8"/>
                </a:solidFill>
                <a:prstDash val="solid"/>
                <a:round/>
              </a:ln>
              <a:effectLst/>
            </c:spPr>
          </c:marker>
          <c:cat>
            <c:multiLvlStrRef>
              <c:f>Sheet1!$A$2:$A$13</c:f>
              <c:multiLvlStrCache>
                <c:ptCount val="12"/>
                <c:lvl>
                  <c:pt idx="0">
                    <c:v>Jan</c:v>
                  </c:pt>
                  <c:pt idx="1">
                    <c:v>Feb</c:v>
                  </c:pt>
                  <c:pt idx="2">
                    <c:v>Mar</c:v>
                  </c:pt>
                  <c:pt idx="3">
                    <c:v>Apr</c:v>
                  </c:pt>
                  <c:pt idx="4">
                    <c:v>May</c:v>
                  </c:pt>
                  <c:pt idx="5">
                    <c:v>Jun</c:v>
                  </c:pt>
                  <c:pt idx="6">
                    <c:v>Jul</c:v>
                  </c:pt>
                  <c:pt idx="7">
                    <c:v>Aug</c:v>
                  </c:pt>
                  <c:pt idx="8">
                    <c:v>Sep</c:v>
                  </c:pt>
                  <c:pt idx="9">
                    <c:v>Oct</c:v>
                  </c:pt>
                  <c:pt idx="10">
                    <c:v>Nov</c:v>
                  </c:pt>
                  <c:pt idx="11">
                    <c:v>Dec</c:v>
                  </c:pt>
                </c:lvl>
              </c:multiLvlStrCache>
            </c:multiLvlStrRef>
          </c:cat>
          <c:val>
            <c:numRef>
              <c:f>Sheet1!$C$2:$C$13</c:f>
              <c:numCache>
                <c:formatCode>General</c:formatCode>
                <c:ptCount val="12"/>
                <c:pt idx="0">
                  <c:v>18830.33</c:v>
                </c:pt>
                <c:pt idx="1">
                  <c:v>22978.82</c:v>
                </c:pt>
                <c:pt idx="2">
                  <c:v>53031.07</c:v>
                </c:pt>
                <c:pt idx="3">
                  <c:v>38829.16</c:v>
                </c:pt>
                <c:pt idx="4">
                  <c:v>57042.84</c:v>
                </c:pt>
                <c:pt idx="5">
                  <c:v>40937.15</c:v>
                </c:pt>
                <c:pt idx="6">
                  <c:v>40300.5</c:v>
                </c:pt>
                <c:pt idx="7">
                  <c:v>31716.81</c:v>
                </c:pt>
                <c:pt idx="8">
                  <c:v>73521.66</c:v>
                </c:pt>
                <c:pt idx="9">
                  <c:v>59831</c:v>
                </c:pt>
                <c:pt idx="10">
                  <c:v>79411.97</c:v>
                </c:pt>
                <c:pt idx="11">
                  <c:v>97502.28</c:v>
                </c:pt>
              </c:numCache>
            </c:numRef>
          </c:val>
          <c:smooth val="0"/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000000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marker val="1"/>
        <c:axId val="2094734554"/>
        <c:axId val="2094734552"/>
        <c:axId val="2094734556"/>
      </c:line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 rot="2700000"/>
          <a:lstStyle/>
          <a:p>
            <a:pPr>
              <a:defRPr sz="9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12700" cap="flat">
              <a:solidFill>
                <a:srgbClr val="888888"/>
              </a:solidFill>
              <a:prstDash val="solid"/>
              <a:round/>
            </a:ln>
          </c:spPr>
        </c:majorGridlines>
        <c:title>
          <c:tx>
            <c:rich>
              <a:bodyPr/>
              <a:lstStyle/>
              <a:p>
                <a:pPr>
                  <a:defRPr sz="1100" b="0" i="0" u="none" strike="noStrike">
                    <a:solidFill>
                      <a:srgbClr val="000000"/>
                    </a:solidFill>
                    <a:latin typeface="Arial"/>
                  </a:defRPr>
                </a:pPr>
                <a:r>
                  <a:rPr sz="1100" b="0" i="0" u="none" strike="noStrike">
                    <a:solidFill>
                      <a:srgbClr val="000000"/>
                    </a:solidFill>
                    <a:latin typeface="Arial"/>
                  </a:rPr>
                  <a:t>Sales (USD)</a:t>
                </a:r>
              </a:p>
            </c:rich>
          </c:tx>
          <c:layout/>
          <c:overlay val="0"/>
        </c:title>
        <c:numFmt formatCode="$#,##0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1000">      </a:defRPr>
          </a:pPr>
          <a:endParaRPr lang="en-US"/>
        </a:p>
      </c:txPr>
    </c:legend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lineChart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Current year (CP)</c:v>
                </c:pt>
              </c:strCache>
            </c:strRef>
          </c:tx>
          <c:spPr>
            <a:solidFill>
              <a:srgbClr val="3B82F6"/>
            </a:solidFill>
            <a:ln w="31750" cap="flat">
              <a:solidFill>
                <a:srgbClr val="3B82F6"/>
              </a:solidFill>
              <a:prstDash val="solid"/>
              <a:round/>
            </a:ln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marker>
            <c:symbol val="circle"/>
            <c:size val="6"/>
            <c:spPr>
              <a:solidFill>
                <a:srgbClr val="3B82F6"/>
              </a:solidFill>
              <a:ln w="9525" cap="flat">
                <a:solidFill>
                  <a:srgbClr val="3B82F6"/>
                </a:solidFill>
                <a:prstDash val="solid"/>
                <a:round/>
              </a:ln>
              <a:effectLst/>
            </c:spPr>
          </c:marker>
          <c:cat>
            <c:multiLvlStrRef>
              <c:f>Sheet1!$A$2:$A$13</c:f>
              <c:multiLvlStrCache>
                <c:ptCount val="12"/>
                <c:lvl>
                  <c:pt idx="0">
                    <c:v>Jan</c:v>
                  </c:pt>
                  <c:pt idx="1">
                    <c:v>Feb</c:v>
                  </c:pt>
                  <c:pt idx="2">
                    <c:v>Mar</c:v>
                  </c:pt>
                  <c:pt idx="3">
                    <c:v>Apr</c:v>
                  </c:pt>
                  <c:pt idx="4">
                    <c:v>May</c:v>
                  </c:pt>
                  <c:pt idx="5">
                    <c:v>Jun</c:v>
                  </c:pt>
                  <c:pt idx="6">
                    <c:v>Jul</c:v>
                  </c:pt>
                  <c:pt idx="7">
                    <c:v>Aug</c:v>
                  </c:pt>
                  <c:pt idx="8">
                    <c:v>Sep</c:v>
                  </c:pt>
                  <c:pt idx="9">
                    <c:v>Oct</c:v>
                  </c:pt>
                  <c:pt idx="10">
                    <c:v>Nov</c:v>
                  </c:pt>
                  <c:pt idx="11">
                    <c:v>Dec</c:v>
                  </c:pt>
                </c:lvl>
              </c:multiLvlStrCache>
            </c:multiLvlStr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16.34</c:v>
                </c:pt>
                <c:pt idx="1">
                  <c:v>7.95</c:v>
                </c:pt>
                <c:pt idx="2">
                  <c:v>24.72</c:v>
                </c:pt>
                <c:pt idx="3">
                  <c:v>2.6</c:v>
                </c:pt>
                <c:pt idx="4">
                  <c:v>13.95</c:v>
                </c:pt>
                <c:pt idx="5">
                  <c:v>15.54</c:v>
                </c:pt>
                <c:pt idx="6">
                  <c:v>15.24</c:v>
                </c:pt>
                <c:pt idx="7">
                  <c:v>14.8</c:v>
                </c:pt>
                <c:pt idx="8">
                  <c:v>12.55</c:v>
                </c:pt>
                <c:pt idx="9">
                  <c:v>12.78</c:v>
                </c:pt>
                <c:pt idx="10">
                  <c:v>8.18</c:v>
                </c:pt>
                <c:pt idx="11">
                  <c:v>10.16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Prior year (PP)</c:v>
                </c:pt>
              </c:strCache>
            </c:strRef>
          </c:tx>
          <c:spPr>
            <a:solidFill>
              <a:srgbClr val="94A3B8"/>
            </a:solidFill>
            <a:ln w="31750" cap="flat">
              <a:solidFill>
                <a:srgbClr val="94A3B8"/>
              </a:solidFill>
              <a:prstDash val="solid"/>
              <a:round/>
            </a:ln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marker>
            <c:symbol val="circle"/>
            <c:size val="6"/>
            <c:spPr>
              <a:solidFill>
                <a:srgbClr val="94A3B8"/>
              </a:solidFill>
              <a:ln w="9525" cap="flat">
                <a:solidFill>
                  <a:srgbClr val="94A3B8"/>
                </a:solidFill>
                <a:prstDash val="solid"/>
                <a:round/>
              </a:ln>
              <a:effectLst/>
            </c:spPr>
          </c:marker>
          <c:cat>
            <c:multiLvlStrRef>
              <c:f>Sheet1!$A$2:$A$13</c:f>
              <c:multiLvlStrCache>
                <c:ptCount val="12"/>
                <c:lvl>
                  <c:pt idx="0">
                    <c:v>Jan</c:v>
                  </c:pt>
                  <c:pt idx="1">
                    <c:v>Feb</c:v>
                  </c:pt>
                  <c:pt idx="2">
                    <c:v>Mar</c:v>
                  </c:pt>
                  <c:pt idx="3">
                    <c:v>Apr</c:v>
                  </c:pt>
                  <c:pt idx="4">
                    <c:v>May</c:v>
                  </c:pt>
                  <c:pt idx="5">
                    <c:v>Jun</c:v>
                  </c:pt>
                  <c:pt idx="6">
                    <c:v>Jul</c:v>
                  </c:pt>
                  <c:pt idx="7">
                    <c:v>Aug</c:v>
                  </c:pt>
                  <c:pt idx="8">
                    <c:v>Sep</c:v>
                  </c:pt>
                  <c:pt idx="9">
                    <c:v>Oct</c:v>
                  </c:pt>
                  <c:pt idx="10">
                    <c:v>Nov</c:v>
                  </c:pt>
                  <c:pt idx="11">
                    <c:v>Dec</c:v>
                  </c:pt>
                </c:lvl>
              </c:multiLvlStrCache>
            </c:multiLvlStrRef>
          </c:cat>
          <c:val>
            <c:numRef>
              <c:f>Sheet1!$C$2:$C$13</c:f>
              <c:numCache>
                <c:formatCode>General</c:formatCode>
                <c:ptCount val="12"/>
                <c:pt idx="0">
                  <c:v>15.49</c:v>
                </c:pt>
                <c:pt idx="1">
                  <c:v>21.78</c:v>
                </c:pt>
                <c:pt idx="2">
                  <c:v>6.99</c:v>
                </c:pt>
                <c:pt idx="3">
                  <c:v>7.7</c:v>
                </c:pt>
                <c:pt idx="4">
                  <c:v>15.21</c:v>
                </c:pt>
                <c:pt idx="5">
                  <c:v>12.03</c:v>
                </c:pt>
                <c:pt idx="6">
                  <c:v>11.31</c:v>
                </c:pt>
                <c:pt idx="7">
                  <c:v>7.31</c:v>
                </c:pt>
                <c:pt idx="8">
                  <c:v>12.74</c:v>
                </c:pt>
                <c:pt idx="9">
                  <c:v>27.17</c:v>
                </c:pt>
                <c:pt idx="10">
                  <c:v>5.05</c:v>
                </c:pt>
                <c:pt idx="11">
                  <c:v>18.39</c:v>
                </c:pt>
              </c:numCache>
            </c:numRef>
          </c:val>
          <c:smooth val="0"/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000000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marker val="1"/>
        <c:axId val="2094734554"/>
        <c:axId val="2094734552"/>
        <c:axId val="2094734556"/>
      </c:line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 rot="2700000"/>
          <a:lstStyle/>
          <a:p>
            <a:pPr>
              <a:defRPr sz="9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12700" cap="flat">
              <a:solidFill>
                <a:srgbClr val="888888"/>
              </a:solidFill>
              <a:prstDash val="solid"/>
              <a:round/>
            </a:ln>
          </c:spPr>
        </c:majorGridlines>
        <c:title>
          <c:tx>
            <c:rich>
              <a:bodyPr/>
              <a:lstStyle/>
              <a:p>
                <a:pPr>
                  <a:defRPr sz="1100" b="0" i="0" u="none" strike="noStrike">
                    <a:solidFill>
                      <a:srgbClr val="000000"/>
                    </a:solidFill>
                    <a:latin typeface="Arial"/>
                  </a:defRPr>
                </a:pPr>
                <a:r>
                  <a:rPr sz="1100" b="0" i="0" u="none" strike="noStrike">
                    <a:solidFill>
                      <a:srgbClr val="000000"/>
                    </a:solidFill>
                    <a:latin typeface="Arial"/>
                  </a:rPr>
                  <a:t>Profit ratio %</a:t>
                </a:r>
              </a:p>
            </c:rich>
          </c:tx>
          <c:layout/>
          <c:overlay val="0"/>
        </c:title>
        <c:numFmt formatCode="0.00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1000">      </a:defRPr>
          </a:pPr>
          <a:endParaRPr lang="en-US"/>
        </a:p>
      </c:txPr>
    </c:legend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lineChart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Current year (CP)</c:v>
                </c:pt>
              </c:strCache>
            </c:strRef>
          </c:tx>
          <c:spPr>
            <a:solidFill>
              <a:srgbClr val="3B82F6"/>
            </a:solidFill>
            <a:ln w="31750" cap="flat">
              <a:solidFill>
                <a:srgbClr val="3B82F6"/>
              </a:solidFill>
              <a:prstDash val="solid"/>
              <a:round/>
            </a:ln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marker>
            <c:symbol val="circle"/>
            <c:size val="6"/>
            <c:spPr>
              <a:solidFill>
                <a:srgbClr val="3B82F6"/>
              </a:solidFill>
              <a:ln w="9525" cap="flat">
                <a:solidFill>
                  <a:srgbClr val="3B82F6"/>
                </a:solidFill>
                <a:prstDash val="solid"/>
                <a:round/>
              </a:ln>
              <a:effectLst/>
            </c:spPr>
          </c:marker>
          <c:cat>
            <c:multiLvlStrRef>
              <c:f>Sheet1!$A$2:$A$13</c:f>
              <c:multiLvlStrCache>
                <c:ptCount val="12"/>
                <c:lvl>
                  <c:pt idx="0">
                    <c:v>Jan</c:v>
                  </c:pt>
                  <c:pt idx="1">
                    <c:v>Feb</c:v>
                  </c:pt>
                  <c:pt idx="2">
                    <c:v>Mar</c:v>
                  </c:pt>
                  <c:pt idx="3">
                    <c:v>Apr</c:v>
                  </c:pt>
                  <c:pt idx="4">
                    <c:v>May</c:v>
                  </c:pt>
                  <c:pt idx="5">
                    <c:v>Jun</c:v>
                  </c:pt>
                  <c:pt idx="6">
                    <c:v>Jul</c:v>
                  </c:pt>
                  <c:pt idx="7">
                    <c:v>Aug</c:v>
                  </c:pt>
                  <c:pt idx="8">
                    <c:v>Sep</c:v>
                  </c:pt>
                  <c:pt idx="9">
                    <c:v>Oct</c:v>
                  </c:pt>
                  <c:pt idx="10">
                    <c:v>Nov</c:v>
                  </c:pt>
                  <c:pt idx="11">
                    <c:v>Dec</c:v>
                  </c:pt>
                </c:lvl>
              </c:multiLvlStrCache>
            </c:multiLvlStr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4.08</c:v>
                </c:pt>
                <c:pt idx="1">
                  <c:v>4.37</c:v>
                </c:pt>
                <c:pt idx="2">
                  <c:v>3.6</c:v>
                </c:pt>
                <c:pt idx="3">
                  <c:v>3.82</c:v>
                </c:pt>
                <c:pt idx="4">
                  <c:v>3.75</c:v>
                </c:pt>
                <c:pt idx="5">
                  <c:v>4.05</c:v>
                </c:pt>
                <c:pt idx="6">
                  <c:v>4.15</c:v>
                </c:pt>
                <c:pt idx="7">
                  <c:v>4.01</c:v>
                </c:pt>
                <c:pt idx="8">
                  <c:v>3.67</c:v>
                </c:pt>
                <c:pt idx="9">
                  <c:v>3.98</c:v>
                </c:pt>
                <c:pt idx="10">
                  <c:v>3.81</c:v>
                </c:pt>
                <c:pt idx="11">
                  <c:v>4.06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Prior year (PP)</c:v>
                </c:pt>
              </c:strCache>
            </c:strRef>
          </c:tx>
          <c:spPr>
            <a:solidFill>
              <a:srgbClr val="94A3B8"/>
            </a:solidFill>
            <a:ln w="31750" cap="flat">
              <a:solidFill>
                <a:srgbClr val="94A3B8"/>
              </a:solidFill>
              <a:prstDash val="solid"/>
              <a:round/>
            </a:ln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marker>
            <c:symbol val="circle"/>
            <c:size val="6"/>
            <c:spPr>
              <a:solidFill>
                <a:srgbClr val="94A3B8"/>
              </a:solidFill>
              <a:ln w="9525" cap="flat">
                <a:solidFill>
                  <a:srgbClr val="94A3B8"/>
                </a:solidFill>
                <a:prstDash val="solid"/>
                <a:round/>
              </a:ln>
              <a:effectLst/>
            </c:spPr>
          </c:marker>
          <c:cat>
            <c:multiLvlStrRef>
              <c:f>Sheet1!$A$2:$A$13</c:f>
              <c:multiLvlStrCache>
                <c:ptCount val="12"/>
                <c:lvl>
                  <c:pt idx="0">
                    <c:v>Jan</c:v>
                  </c:pt>
                  <c:pt idx="1">
                    <c:v>Feb</c:v>
                  </c:pt>
                  <c:pt idx="2">
                    <c:v>Mar</c:v>
                  </c:pt>
                  <c:pt idx="3">
                    <c:v>Apr</c:v>
                  </c:pt>
                  <c:pt idx="4">
                    <c:v>May</c:v>
                  </c:pt>
                  <c:pt idx="5">
                    <c:v>Jun</c:v>
                  </c:pt>
                  <c:pt idx="6">
                    <c:v>Jul</c:v>
                  </c:pt>
                  <c:pt idx="7">
                    <c:v>Aug</c:v>
                  </c:pt>
                  <c:pt idx="8">
                    <c:v>Sep</c:v>
                  </c:pt>
                  <c:pt idx="9">
                    <c:v>Oct</c:v>
                  </c:pt>
                  <c:pt idx="10">
                    <c:v>Nov</c:v>
                  </c:pt>
                  <c:pt idx="11">
                    <c:v>Dec</c:v>
                  </c:pt>
                </c:lvl>
              </c:multiLvlStrCache>
            </c:multiLvlStrRef>
          </c:cat>
          <c:val>
            <c:numRef>
              <c:f>Sheet1!$C$2:$C$13</c:f>
              <c:numCache>
                <c:formatCode>General</c:formatCode>
                <c:ptCount val="12"/>
                <c:pt idx="0">
                  <c:v>4.05</c:v>
                </c:pt>
                <c:pt idx="1">
                  <c:v>3.47</c:v>
                </c:pt>
                <c:pt idx="2">
                  <c:v>3.52</c:v>
                </c:pt>
                <c:pt idx="3">
                  <c:v>4.46</c:v>
                </c:pt>
                <c:pt idx="4">
                  <c:v>3.9</c:v>
                </c:pt>
                <c:pt idx="5">
                  <c:v>3.46</c:v>
                </c:pt>
                <c:pt idx="6">
                  <c:v>3.82</c:v>
                </c:pt>
                <c:pt idx="7">
                  <c:v>4.29</c:v>
                </c:pt>
                <c:pt idx="8">
                  <c:v>4.01</c:v>
                </c:pt>
                <c:pt idx="9">
                  <c:v>4.17</c:v>
                </c:pt>
                <c:pt idx="10">
                  <c:v>3.94</c:v>
                </c:pt>
                <c:pt idx="11">
                  <c:v>4.06</c:v>
                </c:pt>
              </c:numCache>
            </c:numRef>
          </c:val>
          <c:smooth val="0"/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000000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marker val="1"/>
        <c:axId val="2094734554"/>
        <c:axId val="2094734552"/>
        <c:axId val="2094734556"/>
      </c:line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 rot="2700000"/>
          <a:lstStyle/>
          <a:p>
            <a:pPr>
              <a:defRPr sz="9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12700" cap="flat">
              <a:solidFill>
                <a:srgbClr val="888888"/>
              </a:solidFill>
              <a:prstDash val="solid"/>
              <a:round/>
            </a:ln>
          </c:spPr>
        </c:majorGridlines>
        <c:title>
          <c:tx>
            <c:rich>
              <a:bodyPr/>
              <a:lstStyle/>
              <a:p>
                <a:pPr>
                  <a:defRPr sz="1100" b="0" i="0" u="none" strike="noStrike">
                    <a:solidFill>
                      <a:srgbClr val="000000"/>
                    </a:solidFill>
                    <a:latin typeface="Arial"/>
                  </a:defRPr>
                </a:pPr>
                <a:r>
                  <a:rPr sz="1100" b="0" i="0" u="none" strike="noStrike">
                    <a:solidFill>
                      <a:srgbClr val="000000"/>
                    </a:solidFill>
                    <a:latin typeface="Arial"/>
                  </a:rPr>
                  <a:t>Days</a:t>
                </a:r>
              </a:p>
            </c:rich>
          </c:tx>
          <c:layout/>
          <c:overlay val="0"/>
        </c:title>
        <c:numFmt formatCode="0.00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1000">      </a:defRPr>
          </a:pPr>
          <a:endParaRPr lang="en-US"/>
        </a:p>
      </c:txPr>
    </c:legend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8B5CF6"/>
            </a:solidFill>
            <a:effectLst/>
          </c:spPr>
          <c:invertIfNegative val="0"/>
          <c:dLbls>
            <c:numFmt formatCode="$#,##0" sourceLinked="0"/>
            <c:txPr>
              <a:bodyPr/>
              <a:lstStyle/>
              <a:p>
                <a:pPr>
                  <a:defRPr b="0" i="0" strike="noStrike" sz="9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Sheet1!$A$2:$A$5</c:f>
              <c:multiLvlStrCache>
                <c:ptCount val="4"/>
                <c:lvl>
                  <c:pt idx="0">
                    <c:v>West</c:v>
                  </c:pt>
                  <c:pt idx="1">
                    <c:v>East</c:v>
                  </c:pt>
                  <c:pt idx="2">
                    <c:v>Central</c:v>
                  </c:pt>
                  <c:pt idx="3">
                    <c:v>South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739813.61</c:v>
                </c:pt>
                <c:pt idx="1">
                  <c:v>691828.17</c:v>
                </c:pt>
                <c:pt idx="2">
                  <c:v>503170.67</c:v>
                </c:pt>
                <c:pt idx="3">
                  <c:v>391721.91</c:v>
                </c:pt>
              </c:numCache>
            </c:numRef>
          </c:val>
        </c:ser>
        <c:dLbls>
          <c:numFmt formatCode="$#,##0" sourceLinked="0"/>
          <c:txPr>
            <a:bodyPr/>
            <a:lstStyle/>
            <a:p>
              <a:pPr>
                <a:defRPr b="0" i="0" strike="noStrike" sz="900" u="none">
                  <a:solidFill>
                    <a:srgbClr val="000000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 sz="1100" b="0" i="0" u="none" strike="noStrike">
                    <a:solidFill>
                      <a:srgbClr val="000000"/>
                    </a:solidFill>
                    <a:latin typeface="Arial"/>
                  </a:defRPr>
                </a:pPr>
                <a:r>
                  <a:rPr sz="1100" b="0" i="0" u="none" strike="noStrike">
                    <a:solidFill>
                      <a:srgbClr val="000000"/>
                    </a:solidFill>
                    <a:latin typeface="Arial"/>
                  </a:rPr>
                  <a:t>Region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b"/>
        <c:majorGridlines>
          <c:spPr>
            <a:ln w="12700" cap="flat">
              <a:solidFill>
                <a:srgbClr val="888888"/>
              </a:solidFill>
              <a:prstDash val="solid"/>
              <a:round/>
            </a:ln>
          </c:spPr>
        </c:majorGridlines>
        <c:title>
          <c:tx>
            <c:rich>
              <a:bodyPr/>
              <a:lstStyle/>
              <a:p>
                <a:pPr>
                  <a:defRPr sz="1100" b="0" i="0" u="none" strike="noStrike">
                    <a:solidFill>
                      <a:srgbClr val="000000"/>
                    </a:solidFill>
                    <a:latin typeface="Arial"/>
                  </a:defRPr>
                </a:pPr>
                <a:r>
                  <a:rPr sz="1100" b="0" i="0" u="none" strike="noStrike">
                    <a:solidFill>
                      <a:srgbClr val="000000"/>
                    </a:solidFill>
                    <a:latin typeface="Arial"/>
                  </a:rPr>
                  <a:t>Sales (USD)</a:t>
                </a:r>
              </a:p>
            </c:rich>
          </c:tx>
          <c:layout/>
          <c:overlay val="0"/>
        </c:title>
        <c:numFmt formatCode="$#,##0" sourceLinked="0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ubbleChart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Profit ratio %</c:v>
                </c:pt>
              </c:strCache>
            </c:strRef>
          </c:tx>
          <c:spPr>
            <a:solidFill>
              <a:srgbClr val="14B8A6"/>
            </a:solidFill>
            <a:ln>
              <a:noFill/>
            </a:ln>
            <a:effectLst/>
          </c:spPr>
          <c:xVal>
            <c:numRef>
              <c:f>Sheet1!$A$2:$A$13</c:f>
              <c:numCache>
                <c:formatCode>General</c:formatCode>
                <c:ptCount val="12"/>
                <c:pt idx="0">
                  <c:v>335768.25</c:v>
                </c:pt>
                <c:pt idx="1">
                  <c:v>331842.64</c:v>
                </c:pt>
                <c:pt idx="2">
                  <c:v>224644.55</c:v>
                </c:pt>
                <c:pt idx="3">
                  <c:v>208020.18</c:v>
                </c:pt>
                <c:pt idx="4">
                  <c:v>207354.88</c:v>
                </c:pt>
                <c:pt idx="5">
                  <c:v>189925.03</c:v>
                </c:pt>
                <c:pt idx="6">
                  <c:v>167380.32</c:v>
                </c:pt>
                <c:pt idx="7">
                  <c:v>150745.29</c:v>
                </c:pt>
                <c:pt idx="8">
                  <c:v>115361.2</c:v>
                </c:pt>
                <c:pt idx="9">
                  <c:v>108213.18</c:v>
                </c:pt>
                <c:pt idx="10">
                  <c:v>95598.13</c:v>
                </c:pt>
                <c:pt idx="11">
                  <c:v>79540.54</c:v>
                </c:pt>
              </c:numCache>
            </c:numRef>
          </c:xVal>
          <c:yVal>
            <c:numRef>
              <c:f>Sheet1!$B$2:$B$13</c:f>
              <c:numCache>
                <c:formatCode>General</c:formatCode>
                <c:ptCount val="12"/>
                <c:pt idx="0">
                  <c:v>8.11</c:v>
                </c:pt>
                <c:pt idx="1">
                  <c:v>13.58</c:v>
                </c:pt>
                <c:pt idx="2">
                  <c:v>9.48</c:v>
                </c:pt>
                <c:pt idx="3">
                  <c:v>-8.53</c:v>
                </c:pt>
                <c:pt idx="4">
                  <c:v>15.16</c:v>
                </c:pt>
                <c:pt idx="5">
                  <c:v>1.82</c:v>
                </c:pt>
                <c:pt idx="6">
                  <c:v>25.05</c:v>
                </c:pt>
                <c:pt idx="7">
                  <c:v>37.21</c:v>
                </c:pt>
                <c:pt idx="8">
                  <c:v>-3.15</c:v>
                </c:pt>
                <c:pt idx="9">
                  <c:v>16.94</c:v>
                </c:pt>
                <c:pt idx="10">
                  <c:v>14.53</c:v>
                </c:pt>
                <c:pt idx="11">
                  <c:v>43.39</c:v>
                </c:pt>
              </c:numCache>
            </c:numRef>
          </c:yVal>
          <c:bubbleSize>
            <c:numRef>
              <c:f>Sheet1!$C$2:$C$13</c:f>
              <c:numCache>
                <c:formatCode>General</c:formatCode>
                <c:ptCount val="12"/>
                <c:pt idx="0">
                  <c:v>40</c:v>
                </c:pt>
                <c:pt idx="1">
                  <c:v>40</c:v>
                </c:pt>
                <c:pt idx="2">
                  <c:v>40</c:v>
                </c:pt>
                <c:pt idx="3">
                  <c:v>40</c:v>
                </c:pt>
                <c:pt idx="4">
                  <c:v>40</c:v>
                </c:pt>
                <c:pt idx="5">
                  <c:v>40</c:v>
                </c:pt>
                <c:pt idx="6">
                  <c:v>40</c:v>
                </c:pt>
                <c:pt idx="7">
                  <c:v>35</c:v>
                </c:pt>
                <c:pt idx="8">
                  <c:v>40</c:v>
                </c:pt>
                <c:pt idx="9">
                  <c:v>40</c:v>
                </c:pt>
                <c:pt idx="10">
                  <c:v>40</c:v>
                </c:pt>
                <c:pt idx="11">
                  <c:v>40</c:v>
                </c:pt>
              </c:numCache>
            </c:numRef>
          </c:bubbleSize>
          <c:bubble3D val="0"/>
        </c:ser>
        <c:dLbls>
          <c:numFmt formatCode="#,##0" sourceLinked="0"/>
          <c:txPr>
            <a:bodyPr/>
            <a:lstStyle/>
            <a:p>
              <a:pPr>
                <a:defRPr b="0" i="0" strike="noStrike" sz="800" u="none">
                  <a:solidFill>
                    <a:srgbClr val="000000"/>
                  </a:solidFill>
                  <a:latin typeface="Arial"/>
                </a:defRPr>
              </a:pPr>
            </a:p>
          </c:txPr>
          <c:dLblPos val="r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showLeaderLines val="0"/>
            </c:ext>
          </c:extLst>
        </c:dLbls>
        <c:axId val="2094734554"/>
        <c:axId val="2094734552"/>
      </c:bubbleChart>
      <c:valAx>
        <c:axId val="209473455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100" b="0" i="0" u="none" strike="noStrike">
                    <a:solidFill>
                      <a:srgbClr val="000000"/>
                    </a:solidFill>
                    <a:latin typeface="Arial"/>
                  </a:defRPr>
                </a:pPr>
                <a:r>
                  <a:rPr sz="1100" b="0" i="0" u="none" strike="noStrike">
                    <a:solidFill>
                      <a:srgbClr val="000000"/>
                    </a:solidFill>
                    <a:latin typeface="Arial"/>
                  </a:rPr>
                  <a:t>Sales (USD)</a:t>
                </a:r>
              </a:p>
            </c:rich>
          </c:tx>
          <c:layout/>
          <c:overlay val="0"/>
        </c:title>
        <c:numFmt formatCode="0.0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valAx>
      <c:valAx>
        <c:axId val="2094734552"/>
        <c:scaling>
          <c:orientation val="minMax"/>
          <c:max val="45"/>
          <c:min val="-10"/>
        </c:scaling>
        <c:delete val="0"/>
        <c:axPos val="l"/>
        <c:majorGridlines>
          <c:spPr>
            <a:ln w="12700" cap="flat">
              <a:solidFill>
                <a:srgbClr val="888888"/>
              </a:solidFill>
              <a:prstDash val="solid"/>
              <a:round/>
            </a:ln>
          </c:spPr>
        </c:majorGridlines>
        <c:title>
          <c:tx>
            <c:rich>
              <a:bodyPr/>
              <a:lstStyle/>
              <a:p>
                <a:pPr>
                  <a:defRPr sz="1100" b="0" i="0" u="none" strike="noStrike">
                    <a:solidFill>
                      <a:srgbClr val="000000"/>
                    </a:solidFill>
                    <a:latin typeface="Arial"/>
                  </a:defRPr>
                </a:pPr>
                <a:r>
                  <a:rPr sz="1100" b="0" i="0" u="none" strike="noStrike">
                    <a:solidFill>
                      <a:srgbClr val="000000"/>
                    </a:solidFill>
                    <a:latin typeface="Arial"/>
                  </a:rPr>
                  <a:t>Profit ratio %</a:t>
                </a:r>
              </a:p>
            </c:rich>
          </c:tx>
          <c:layout/>
          <c:overlay val="0"/>
        </c:title>
        <c:numFmt formatCode="0.0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1000">      </a:defRPr>
          </a:pPr>
          <a:endParaRPr lang="en-US"/>
        </a:p>
      </c:txPr>
    </c:legend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6366F1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9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Sheet1!$A$2:$A$5</c:f>
              <c:multiLvlStrCache>
                <c:ptCount val="4"/>
                <c:lvl>
                  <c:pt idx="0">
                    <c:v>Central</c:v>
                  </c:pt>
                  <c:pt idx="1">
                    <c:v>East</c:v>
                  </c:pt>
                  <c:pt idx="2">
                    <c:v>South</c:v>
                  </c:pt>
                  <c:pt idx="3">
                    <c:v>West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503170.67</c:v>
                </c:pt>
                <c:pt idx="1">
                  <c:v>691828.17</c:v>
                </c:pt>
                <c:pt idx="2">
                  <c:v>391721.91</c:v>
                </c:pt>
                <c:pt idx="3">
                  <c:v>739813.61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900" u="none">
                  <a:solidFill>
                    <a:srgbClr val="000000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 b="0" i="0" u="none" strike="noStrike">
                    <a:solidFill>
                      <a:srgbClr val="000000"/>
                    </a:solidFill>
                    <a:latin typeface="Arial"/>
                  </a:defRPr>
                </a:pPr>
                <a:r>
                  <a:rPr b="0" i="0" u="none" strike="noStrike">
                    <a:solidFill>
                      <a:srgbClr val="000000"/>
                    </a:solidFill>
                    <a:latin typeface="Arial"/>
                  </a:rPr>
                  <a:t>Region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b"/>
        <c:majorGridlines>
          <c:spPr>
            <a:ln w="12700" cap="flat">
              <a:solidFill>
                <a:srgbClr val="888888"/>
              </a:solidFill>
              <a:prstDash val="solid"/>
              <a:round/>
            </a:ln>
          </c:spPr>
        </c:majorGridlines>
        <c:title>
          <c:tx>
            <c:rich>
              <a:bodyPr/>
              <a:lstStyle/>
              <a:p>
                <a:pPr>
                  <a:defRPr b="0" i="0" u="none" strike="noStrike">
                    <a:solidFill>
                      <a:srgbClr val="000000"/>
                    </a:solidFill>
                    <a:latin typeface="Arial"/>
                  </a:defRPr>
                </a:pPr>
                <a:r>
                  <a:rPr b="0" i="0" u="none" strike="noStrike">
                    <a:solidFill>
                      <a:srgbClr val="000000"/>
                    </a:solidFill>
                    <a:latin typeface="Arial"/>
                  </a:rPr>
                  <a:t>Sales (USD)</a:t>
                </a:r>
              </a:p>
            </c:rich>
          </c:tx>
          <c:layout/>
          <c:overlay val="0"/>
        </c:title>
        <c:numFmt formatCode="$#,##0" sourceLinked="0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5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6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2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3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4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777240"/>
            <a:ext cx="8229600" cy="2148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</a:rPr>
              <a:t>Superstore Nationwide - 2023 to 2026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57200" y="3063240"/>
            <a:ext cx="8229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475569"/>
                </a:solidFill>
              </a:rPr>
              <a:t>Super: Annotations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457200" y="4617720"/>
            <a:ext cx="8229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</a:rPr>
              <a:t>Export created on August 16, 2026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F172A"/>
                </a:solidFill>
              </a:rPr>
              <a:t>Prescriptive scatter — sales × profit ratio (bubble size ∝ orders)</a:t>
            </a:r>
            <a:endParaRPr lang="en-US" sz="1500" dirty="0"/>
          </a:p>
        </p:txBody>
      </p:sp>
      <p:graphicFrame>
        <p:nvGraphicFramePr>
          <p:cNvPr id="3" name="Chart 0" descr=""/>
          <p:cNvGraphicFramePr/>
          <p:nvPr/>
        </p:nvGraphicFramePr>
        <p:xfrm>
          <a:off x="457200" y="868680"/>
          <a:ext cx="8229600" cy="38862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8229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F172A"/>
                </a:solidFill>
              </a:rPr>
              <a:t>Regional sales — prescriptive view (editable bar chart)</a:t>
            </a:r>
            <a:endParaRPr lang="en-US" sz="1600" dirty="0"/>
          </a:p>
        </p:txBody>
      </p:sp>
      <p:graphicFrame>
        <p:nvGraphicFramePr>
          <p:cNvPr id="3" name="Chart 0" descr=""/>
          <p:cNvGraphicFramePr/>
          <p:nvPr/>
        </p:nvGraphicFramePr>
        <p:xfrm>
          <a:off x="457200" y="868680"/>
          <a:ext cx="8229600" cy="38862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4" name="Text 1"/>
          <p:cNvSpPr/>
          <p:nvPr/>
        </p:nvSpPr>
        <p:spPr>
          <a:xfrm>
            <a:off x="457200" y="4892040"/>
            <a:ext cx="8229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</a:rPr>
              <a:t>Central: Tighten discounting on low-margin orders.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</a:rPr>
              <a:t>East: Scale high-performing categories in this region.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</a:rPr>
              <a:t>South: Scale high-performing categories in this region.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</a:rPr>
              <a:t>West: Scale high-performing categories in this region.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8229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72A"/>
                </a:solidFill>
              </a:rPr>
              <a:t>Action callouts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02920" y="822960"/>
            <a:ext cx="8138160" cy="4114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300" b="1" dirty="0">
                <a:solidFill>
                  <a:srgbClr val="000000"/>
                </a:solidFill>
              </a:rPr>
              <a:t>Improve Tables margin (High impact)</a:t>
            </a:r>
            <a:pPr lvl="1" indent="0" marL="0">
              <a:buNone/>
            </a:pPr>
            <a:r>
              <a:rPr lang="en-US" sz="1100" dirty="0">
                <a:solidFill>
                  <a:srgbClr val="000000"/>
                </a:solidFill>
              </a:rPr>
              <a:t>Current profit ratio is -8.53%. Reduce discount depth and prioritize profitable SKUs.</a:t>
            </a:r>
            <a:endParaRPr lang="en-US" sz="1300" dirty="0"/>
          </a:p>
          <a:p>
            <a:pPr marL="342900" indent="-342900">
              <a:buSzPct val="100000"/>
              <a:buChar char="•"/>
            </a:pPr>
            <a:r>
              <a:rPr lang="en-US" sz="1300" b="1" dirty="0">
                <a:solidFill>
                  <a:srgbClr val="000000"/>
                </a:solidFill>
              </a:rPr>
              <a:t>Protect Binders conversion (Medium impact)</a:t>
            </a:r>
            <a:pPr lvl="1" indent="0" marL="0">
              <a:buNone/>
            </a:pPr>
            <a:r>
              <a:rPr lang="en-US" sz="1100" dirty="0">
                <a:solidFill>
                  <a:srgbClr val="000000"/>
                </a:solidFill>
              </a:rPr>
              <a:t>1548 orders make this a volume driver. Keep lead times and stock levels stable.</a:t>
            </a:r>
            <a:endParaRPr lang="en-US" sz="1300" dirty="0"/>
          </a:p>
          <a:p>
            <a:pPr marL="342900" indent="-342900">
              <a:buSzPct val="100000"/>
              <a:buChar char="•"/>
            </a:pPr>
            <a:r>
              <a:rPr lang="en-US" sz="1300" b="1" dirty="0">
                <a:solidFill>
                  <a:srgbClr val="000000"/>
                </a:solidFill>
              </a:rPr>
              <a:t>Upsell around Chairs (Medium impact)</a:t>
            </a:r>
            <a:pPr lvl="1" indent="0" marL="0">
              <a:buNone/>
            </a:pPr>
            <a:r>
              <a:rPr lang="en-US" sz="1100" dirty="0">
                <a:solidFill>
                  <a:srgbClr val="000000"/>
                </a:solidFill>
              </a:rPr>
              <a:t>Chairs leads revenue. Bundle adjacent products to lift contribution margin.</a:t>
            </a:r>
            <a:endParaRPr lang="en-US" sz="1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F172A"/>
                </a:solidFill>
              </a:rPr>
              <a:t>Applied filters</a:t>
            </a:r>
            <a:endParaRPr lang="en-US" sz="20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8046720" cy="3657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000000"/>
                </a:solidFill>
              </a:rPr>
              <a:t>Region: All</a:t>
            </a:r>
            <a:endParaRPr lang="en-US" sz="1400" dirty="0"/>
          </a:p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000000"/>
                </a:solidFill>
              </a:rPr>
              <a:t>State: All</a:t>
            </a:r>
            <a:endParaRPr lang="en-US" sz="1400" dirty="0"/>
          </a:p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000000"/>
                </a:solidFill>
              </a:rPr>
              <a:t>Segment: All</a:t>
            </a:r>
            <a:endParaRPr lang="en-US" sz="1400" dirty="0"/>
          </a:p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000000"/>
                </a:solidFill>
              </a:rPr>
              <a:t>Category: All</a:t>
            </a:r>
            <a:endParaRPr lang="en-US" sz="1400" dirty="0"/>
          </a:p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000000"/>
                </a:solidFill>
              </a:rPr>
              <a:t>Year: All</a:t>
            </a:r>
            <a:endParaRPr lang="en-US" sz="1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8229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72A"/>
                </a:solidFill>
              </a:rPr>
              <a:t>Annotation storyline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02920" y="777240"/>
            <a:ext cx="8138160" cy="4206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00000"/>
                </a:solidFill>
              </a:rPr>
              <a:t>1. Insight 1: Margin Pressure (High)</a:t>
            </a:r>
            <a:pPr indent="0" marL="0">
              <a:buNone/>
            </a:pPr>
            <a:r>
              <a:rPr lang="en-US" sz="1100" dirty="0">
                <a:solidFill>
                  <a:srgbClr val="475569"/>
                </a:solidFill>
              </a:rPr>
              <a:t>Profit ratio is 12.56%. Prioritize low-margin sub-categories identified in prescriptive view.</a:t>
            </a:r>
            <a:pPr indent="0" marL="0">
              <a:buNone/>
            </a:pPr>
            <a:pPr indent="0" marL="0">
              <a:buNone/>
            </a:pPr>
            <a:r>
              <a:rPr lang="en-US" sz="1300" b="1" dirty="0">
                <a:solidFill>
                  <a:srgbClr val="000000"/>
                </a:solidFill>
              </a:rPr>
              <a:t>2. Insight 2: Shipping Friction (Medium)</a:t>
            </a:r>
            <a:pPr indent="0" marL="0">
              <a:buNone/>
            </a:pPr>
            <a:r>
              <a:rPr lang="en-US" sz="1100" dirty="0">
                <a:solidFill>
                  <a:srgbClr val="475569"/>
                </a:solidFill>
              </a:rPr>
              <a:t>Average ship time is 3.96 days. Focus process improvements where cycle times exceed regional peers.</a:t>
            </a:r>
            <a:pPr indent="0" marL="0">
              <a:buNone/>
            </a:pPr>
            <a:pPr indent="0" marL="0">
              <a:buNone/>
            </a:pPr>
            <a:r>
              <a:rPr lang="en-US" sz="1300" b="1" dirty="0">
                <a:solidFill>
                  <a:srgbClr val="000000"/>
                </a:solidFill>
              </a:rPr>
              <a:t>3. Insight 3: Revenue Concentration (Medium)</a:t>
            </a:r>
            <a:pPr indent="0" marL="0">
              <a:buNone/>
            </a:pPr>
            <a:r>
              <a:rPr lang="en-US" sz="1100" dirty="0">
                <a:solidFill>
                  <a:srgbClr val="475569"/>
                </a:solidFill>
              </a:rPr>
              <a:t>Sales currently total $2,326,534.35. Use regional action plans to preserve growth in top areas.</a:t>
            </a:r>
            <a:pPr indent="0" marL="0">
              <a:buNone/>
            </a:pPr>
            <a:endParaRPr lang="en-US" sz="13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8229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F172A"/>
                </a:solidFill>
              </a:rPr>
              <a:t>Key metrics</a:t>
            </a:r>
            <a:endParaRPr lang="en-US" sz="2000" dirty="0"/>
          </a:p>
        </p:txBody>
      </p:sp>
      <p:sp>
        <p:nvSpPr>
          <p:cNvPr id="3" name="Text 1"/>
          <p:cNvSpPr/>
          <p:nvPr/>
        </p:nvSpPr>
        <p:spPr>
          <a:xfrm>
            <a:off x="548640" y="914400"/>
            <a:ext cx="8046720" cy="2743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000000"/>
                </a:solidFill>
              </a:rPr>
              <a:t>Sales: $2,326,534 (+1744900.76 vs region avg)</a:t>
            </a:r>
            <a:endParaRPr lang="en-US" sz="1400" dirty="0"/>
          </a:p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000000"/>
                </a:solidFill>
              </a:rPr>
              <a:t>Profit ratio: 12.56% (+0.43 pts vs region avg)</a:t>
            </a:r>
            <a:endParaRPr lang="en-US" sz="1400" dirty="0"/>
          </a:p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000000"/>
                </a:solidFill>
              </a:rPr>
              <a:t>Days to ship: 3.96 days (+0.00 vs region avg)</a:t>
            </a:r>
            <a:endParaRPr lang="en-US" sz="1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8229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F172A"/>
                </a:solidFill>
              </a:rPr>
              <a:t>Sales trend — CP vs PP by month (editable line chart)</a:t>
            </a:r>
            <a:endParaRPr lang="en-US" sz="1600" dirty="0"/>
          </a:p>
        </p:txBody>
      </p:sp>
      <p:graphicFrame>
        <p:nvGraphicFramePr>
          <p:cNvPr id="3" name="Chart 0" descr=""/>
          <p:cNvGraphicFramePr/>
          <p:nvPr/>
        </p:nvGraphicFramePr>
        <p:xfrm>
          <a:off x="457200" y="868680"/>
          <a:ext cx="8229600" cy="38862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8229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F172A"/>
                </a:solidFill>
              </a:rPr>
              <a:t>Profit ratio trend — CP vs PP by month (editable line chart)</a:t>
            </a:r>
            <a:endParaRPr lang="en-US" sz="1600" dirty="0"/>
          </a:p>
        </p:txBody>
      </p:sp>
      <p:graphicFrame>
        <p:nvGraphicFramePr>
          <p:cNvPr id="3" name="Chart 0" descr=""/>
          <p:cNvGraphicFramePr/>
          <p:nvPr/>
        </p:nvGraphicFramePr>
        <p:xfrm>
          <a:off x="457200" y="868680"/>
          <a:ext cx="8229600" cy="38862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8229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F172A"/>
                </a:solidFill>
              </a:rPr>
              <a:t>Days to ship trend — CP vs PP by month (editable line chart)</a:t>
            </a:r>
            <a:endParaRPr lang="en-US" sz="1600" dirty="0"/>
          </a:p>
        </p:txBody>
      </p:sp>
      <p:graphicFrame>
        <p:nvGraphicFramePr>
          <p:cNvPr id="3" name="Chart 0" descr=""/>
          <p:cNvGraphicFramePr/>
          <p:nvPr/>
        </p:nvGraphicFramePr>
        <p:xfrm>
          <a:off x="457200" y="868680"/>
          <a:ext cx="8229600" cy="38862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8229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72A"/>
                </a:solidFill>
              </a:rPr>
              <a:t>Bullet targets (same as dashboard)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914400"/>
            <a:ext cx="8046720" cy="2743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000000"/>
                </a:solidFill>
              </a:rPr>
              <a:t>Sales vs target $900k — actual $2,326,534</a:t>
            </a:r>
            <a:endParaRPr lang="en-US" sz="1400" dirty="0"/>
          </a:p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000000"/>
                </a:solidFill>
              </a:rPr>
              <a:t>Profit ratio vs target 12% — actual 12.56%</a:t>
            </a:r>
            <a:endParaRPr lang="en-US" sz="1400" dirty="0"/>
          </a:p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000000"/>
                </a:solidFill>
              </a:rPr>
              <a:t>Days to ship vs target 4.1d — actual 3.96 days</a:t>
            </a:r>
            <a:endParaRPr lang="en-US" sz="1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8229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F172A"/>
                </a:solidFill>
              </a:rPr>
              <a:t>Region comparison — sales (editable bar chart)</a:t>
            </a:r>
            <a:endParaRPr lang="en-US" sz="1600" dirty="0"/>
          </a:p>
        </p:txBody>
      </p:sp>
      <p:graphicFrame>
        <p:nvGraphicFramePr>
          <p:cNvPr id="3" name="Chart 0" descr=""/>
          <p:cNvGraphicFramePr/>
          <p:nvPr/>
        </p:nvGraphicFramePr>
        <p:xfrm>
          <a:off x="457200" y="868680"/>
          <a:ext cx="8229600" cy="38862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4" name="Text 1"/>
          <p:cNvSpPr/>
          <p:nvPr/>
        </p:nvSpPr>
        <p:spPr>
          <a:xfrm>
            <a:off x="457200" y="4892040"/>
            <a:ext cx="8229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</a:rPr>
              <a:t>West: 14.98% profit ratio · 3.94 days to ship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</a:rPr>
              <a:t>East: 13.71% profit ratio · 3.91 days to ship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</a:rPr>
              <a:t>Central: 7.92% profit ratio · 4.05 days to ship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</a:rPr>
              <a:t>South: 11.93% profit ratio · 3.96 days to ship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Superstore Nationwide - 2023 to 2026 — Super: Annotations</dc:title>
  <dc:subject>PptxGenJS Presentation</dc:subject>
  <dc:creator>PptxGenJS</dc:creator>
  <cp:lastModifiedBy>PptxGenJS</cp:lastModifiedBy>
  <cp:revision>1</cp:revision>
  <dcterms:created xsi:type="dcterms:W3CDTF">2026-08-16T10:29:45Z</dcterms:created>
  <dcterms:modified xsi:type="dcterms:W3CDTF">2026-08-16T10:29:45Z</dcterms:modified>
</cp:coreProperties>
</file>